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0" r:id="rId3"/>
    <p:sldId id="261" r:id="rId4"/>
    <p:sldId id="262" r:id="rId5"/>
    <p:sldId id="263" r:id="rId6"/>
    <p:sldId id="264"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1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9647-6AAA-44CB-802C-459A5421ED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B613C-572E-4C50-8197-213F47A6A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422585-87A9-40E5-932D-5C32BC02CFC0}"/>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CD0CA1B4-1DCA-4059-8F2C-85C316D180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2903EF-1450-40B3-BA4A-FCEDD7A472CB}"/>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4257082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10114-6918-49DE-9113-1C1BDF10B7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635054-0DD8-4099-BA91-7ECDA1A717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2A3034-4CE8-4D5C-9FAF-F98B18FB4414}"/>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825417AA-7472-4DCC-B272-13DD3DE04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E3A7C-C11A-4BD7-9297-2933B47357EB}"/>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2178619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47D66D-C7B6-4849-87F0-E13FE9AD66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B54FC2-DF1E-44A1-8FED-A5CF92B482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0C50E6-88BC-4553-829A-E680F7621628}"/>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8A0C689F-7172-4C8C-83F9-8E510941EA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5C162-9F00-42F0-A38B-33CA5B24AECD}"/>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3234141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8D166-BD8C-4128-9565-A48C90DE1E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4AC144-9F5F-4379-BFF5-93154DDD09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B3DBB-8314-4D8D-963C-7A4F341D12B2}"/>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0B837559-A1CA-4170-8165-3BFE5EC0C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AE41E2-1074-497B-A75B-707945903EB2}"/>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3403960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3E295-6A60-49C9-9954-4142787F5E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421B48-9CD7-40CC-94E4-9CC80B9EE2D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3596A-3F64-4639-A244-C6CBA136A32A}"/>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F9CECAB3-3AF5-4A1D-AEFD-8F5592813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29CB1-8681-4F4A-AF16-798401F862F2}"/>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939193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48B08-81CC-4C8D-B189-27A035C8B4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115114-ED75-4C8A-BABD-4997906B1D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2AA28A-2218-4884-AD27-CB6DDE7944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A483EF-6494-4BB9-8F80-092B9675BEDB}"/>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6" name="Footer Placeholder 5">
            <a:extLst>
              <a:ext uri="{FF2B5EF4-FFF2-40B4-BE49-F238E27FC236}">
                <a16:creationId xmlns:a16="http://schemas.microsoft.com/office/drawing/2014/main" id="{3E025A7D-7A4D-4328-B88F-AB08430ACC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1902C5-507B-418C-A3EA-5BEBB6DF503C}"/>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2740838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7EE1E-FC59-406D-A0F6-EC9BAC2288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5596D1-6DC9-442C-B016-97EA44FBCB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D38EB2-7D54-4BC9-93B0-1F37FFB080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2E231B-D290-4C62-B56E-608DAE73B1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70FFB4-451E-4A37-88CC-48A94A26C8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5800BD-FA98-4E93-A225-3CCEF36A60EC}"/>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8" name="Footer Placeholder 7">
            <a:extLst>
              <a:ext uri="{FF2B5EF4-FFF2-40B4-BE49-F238E27FC236}">
                <a16:creationId xmlns:a16="http://schemas.microsoft.com/office/drawing/2014/main" id="{9E7F5FC1-BB69-4C32-B5EC-889BDEED23E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E25CEF-FA21-4A32-9B58-69EA6C2058E7}"/>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112854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3F57A-B8EA-4125-93CB-B3C2B630AB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A078D7-8E83-4904-9FC6-CBCE906FB421}"/>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4" name="Footer Placeholder 3">
            <a:extLst>
              <a:ext uri="{FF2B5EF4-FFF2-40B4-BE49-F238E27FC236}">
                <a16:creationId xmlns:a16="http://schemas.microsoft.com/office/drawing/2014/main" id="{DB147D34-4953-4152-906E-73ACF7E2B3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6CCD1F-8289-4383-BD12-C493A36EFCA9}"/>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4100188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399EDA-6B7C-4F29-B444-30526BD4BBE2}"/>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3" name="Footer Placeholder 2">
            <a:extLst>
              <a:ext uri="{FF2B5EF4-FFF2-40B4-BE49-F238E27FC236}">
                <a16:creationId xmlns:a16="http://schemas.microsoft.com/office/drawing/2014/main" id="{1D0C8073-C474-40D0-9E2E-D7F972A3F0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465A52-9401-4E26-B6AB-459CD6A6EDE7}"/>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139282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2FD06-C346-411A-9F8F-5B96B20A52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6109B4-97AD-4927-A4B7-79F4CE81B3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9686F4-FF9B-4B52-AD34-BAC71FD8A2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2FE175-E24F-4B07-BED8-C7D78D0C3E0D}"/>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6" name="Footer Placeholder 5">
            <a:extLst>
              <a:ext uri="{FF2B5EF4-FFF2-40B4-BE49-F238E27FC236}">
                <a16:creationId xmlns:a16="http://schemas.microsoft.com/office/drawing/2014/main" id="{5C05FD36-09C7-4202-AF4F-3BC868FB7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11B5BA-6CC3-416E-93DF-CEEA42FC386B}"/>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1190424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83C89-2220-4582-BDF4-CBD58C0D59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1BCDDD5-2EE0-4EFD-ACAE-1D55BD749E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D9E9E5-632E-461F-A9F7-19F28C810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3E4F86-1096-4994-B94E-920B1ACD4BDF}"/>
              </a:ext>
            </a:extLst>
          </p:cNvPr>
          <p:cNvSpPr>
            <a:spLocks noGrp="1"/>
          </p:cNvSpPr>
          <p:nvPr>
            <p:ph type="dt" sz="half" idx="10"/>
          </p:nvPr>
        </p:nvSpPr>
        <p:spPr/>
        <p:txBody>
          <a:bodyPr/>
          <a:lstStyle/>
          <a:p>
            <a:fld id="{41508477-3A02-4B11-A85E-F6011B3812CC}" type="datetimeFigureOut">
              <a:rPr lang="en-US" smtClean="0"/>
              <a:t>3/20/2019</a:t>
            </a:fld>
            <a:endParaRPr lang="en-US"/>
          </a:p>
        </p:txBody>
      </p:sp>
      <p:sp>
        <p:nvSpPr>
          <p:cNvPr id="6" name="Footer Placeholder 5">
            <a:extLst>
              <a:ext uri="{FF2B5EF4-FFF2-40B4-BE49-F238E27FC236}">
                <a16:creationId xmlns:a16="http://schemas.microsoft.com/office/drawing/2014/main" id="{33D0CCFD-47FB-4623-9707-923C86D324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DA46FD-07D7-4DE0-8665-7EF88DBA2443}"/>
              </a:ext>
            </a:extLst>
          </p:cNvPr>
          <p:cNvSpPr>
            <a:spLocks noGrp="1"/>
          </p:cNvSpPr>
          <p:nvPr>
            <p:ph type="sldNum" sz="quarter" idx="12"/>
          </p:nvPr>
        </p:nvSpPr>
        <p:spPr/>
        <p:txBody>
          <a:bodyPr/>
          <a:lstStyle/>
          <a:p>
            <a:fld id="{061619CB-7165-46B0-9BB9-48F3F4098645}" type="slidenum">
              <a:rPr lang="en-US" smtClean="0"/>
              <a:t>‹#›</a:t>
            </a:fld>
            <a:endParaRPr lang="en-US"/>
          </a:p>
        </p:txBody>
      </p:sp>
    </p:spTree>
    <p:extLst>
      <p:ext uri="{BB962C8B-B14F-4D97-AF65-F5344CB8AC3E}">
        <p14:creationId xmlns:p14="http://schemas.microsoft.com/office/powerpoint/2010/main" val="3097285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18A109-0F06-48F4-874E-3B4722FC74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91E292-03C4-4222-9C3D-508E7C52FF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2496D7-E959-4AC8-A6AB-439CECB383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508477-3A02-4B11-A85E-F6011B3812CC}" type="datetimeFigureOut">
              <a:rPr lang="en-US" smtClean="0"/>
              <a:t>3/20/2019</a:t>
            </a:fld>
            <a:endParaRPr lang="en-US"/>
          </a:p>
        </p:txBody>
      </p:sp>
      <p:sp>
        <p:nvSpPr>
          <p:cNvPr id="5" name="Footer Placeholder 4">
            <a:extLst>
              <a:ext uri="{FF2B5EF4-FFF2-40B4-BE49-F238E27FC236}">
                <a16:creationId xmlns:a16="http://schemas.microsoft.com/office/drawing/2014/main" id="{6E82C8C6-236D-46A1-88FD-A9FD8C0A7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4EC8E0-C5BB-4FC6-BCE2-355BECCACE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619CB-7165-46B0-9BB9-48F3F4098645}" type="slidenum">
              <a:rPr lang="en-US" smtClean="0"/>
              <a:t>‹#›</a:t>
            </a:fld>
            <a:endParaRPr lang="en-US"/>
          </a:p>
        </p:txBody>
      </p:sp>
    </p:spTree>
    <p:extLst>
      <p:ext uri="{BB962C8B-B14F-4D97-AF65-F5344CB8AC3E}">
        <p14:creationId xmlns:p14="http://schemas.microsoft.com/office/powerpoint/2010/main" val="27014558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3817817" y="2782669"/>
            <a:ext cx="4083538" cy="646331"/>
          </a:xfrm>
          <a:prstGeom prst="rect">
            <a:avLst/>
          </a:prstGeom>
          <a:noFill/>
        </p:spPr>
        <p:txBody>
          <a:bodyPr wrap="square" rtlCol="0">
            <a:spAutoFit/>
          </a:bodyPr>
          <a:lstStyle/>
          <a:p>
            <a:r>
              <a:rPr lang="en-US" b="1" dirty="0">
                <a:solidFill>
                  <a:srgbClr val="7030A0"/>
                </a:solidFill>
              </a:rPr>
              <a:t>ECNet</a:t>
            </a:r>
            <a:r>
              <a:rPr lang="en-US" dirty="0">
                <a:solidFill>
                  <a:srgbClr val="7030A0"/>
                </a:solidFill>
              </a:rPr>
              <a:t>: Early Attention and Local Convolution for Machine Comprehension</a:t>
            </a:r>
          </a:p>
        </p:txBody>
      </p:sp>
      <p:sp>
        <p:nvSpPr>
          <p:cNvPr id="3" name="TextBox 2">
            <a:extLst>
              <a:ext uri="{FF2B5EF4-FFF2-40B4-BE49-F238E27FC236}">
                <a16:creationId xmlns:a16="http://schemas.microsoft.com/office/drawing/2014/main" id="{5FFF7A82-A7A7-4B8F-9234-845F47245829}"/>
              </a:ext>
            </a:extLst>
          </p:cNvPr>
          <p:cNvSpPr txBox="1"/>
          <p:nvPr/>
        </p:nvSpPr>
        <p:spPr>
          <a:xfrm>
            <a:off x="468924" y="5826370"/>
            <a:ext cx="2102338" cy="646331"/>
          </a:xfrm>
          <a:prstGeom prst="rect">
            <a:avLst/>
          </a:prstGeom>
          <a:noFill/>
        </p:spPr>
        <p:txBody>
          <a:bodyPr wrap="square" rtlCol="0">
            <a:spAutoFit/>
          </a:bodyPr>
          <a:lstStyle/>
          <a:p>
            <a:r>
              <a:rPr lang="en-US" dirty="0"/>
              <a:t>Abhishek Goswami</a:t>
            </a:r>
          </a:p>
          <a:p>
            <a:r>
              <a:rPr lang="en-US" dirty="0"/>
              <a:t>3/20/2019</a:t>
            </a:r>
          </a:p>
        </p:txBody>
      </p:sp>
      <p:pic>
        <p:nvPicPr>
          <p:cNvPr id="5" name="Audio 4">
            <a:hlinkClick r:id="" action="ppaction://media"/>
            <a:extLst>
              <a:ext uri="{FF2B5EF4-FFF2-40B4-BE49-F238E27FC236}">
                <a16:creationId xmlns:a16="http://schemas.microsoft.com/office/drawing/2014/main" id="{C22286F5-2F52-43E1-BEED-468CF98913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59328893"/>
      </p:ext>
    </p:extLst>
  </p:cSld>
  <p:clrMapOvr>
    <a:masterClrMapping/>
  </p:clrMapOvr>
  <mc:AlternateContent xmlns:mc="http://schemas.openxmlformats.org/markup-compatibility/2006">
    <mc:Choice xmlns:p14="http://schemas.microsoft.com/office/powerpoint/2010/main" Requires="p14">
      <p:transition spd="slow" p14:dur="2000" advTm="17705"/>
    </mc:Choice>
    <mc:Fallback>
      <p:transition spd="slow" advTm="17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385299"/>
            <a:ext cx="2205892" cy="369332"/>
          </a:xfrm>
          <a:prstGeom prst="rect">
            <a:avLst/>
          </a:prstGeom>
          <a:noFill/>
        </p:spPr>
        <p:txBody>
          <a:bodyPr wrap="square" rtlCol="0">
            <a:spAutoFit/>
          </a:bodyPr>
          <a:lstStyle/>
          <a:p>
            <a:r>
              <a:rPr lang="en-US" b="1" dirty="0">
                <a:solidFill>
                  <a:srgbClr val="7030A0"/>
                </a:solidFill>
              </a:rPr>
              <a:t>Problem Statement</a:t>
            </a:r>
            <a:endParaRPr lang="en-US" dirty="0">
              <a:solidFill>
                <a:srgbClr val="7030A0"/>
              </a:solidFill>
            </a:endParaRPr>
          </a:p>
        </p:txBody>
      </p:sp>
      <p:sp>
        <p:nvSpPr>
          <p:cNvPr id="4" name="TextBox 3">
            <a:extLst>
              <a:ext uri="{FF2B5EF4-FFF2-40B4-BE49-F238E27FC236}">
                <a16:creationId xmlns:a16="http://schemas.microsoft.com/office/drawing/2014/main" id="{1E66814E-2D27-4F6B-8A91-B719C88183A3}"/>
              </a:ext>
            </a:extLst>
          </p:cNvPr>
          <p:cNvSpPr txBox="1"/>
          <p:nvPr/>
        </p:nvSpPr>
        <p:spPr>
          <a:xfrm>
            <a:off x="2969846" y="1081315"/>
            <a:ext cx="5212861" cy="369332"/>
          </a:xfrm>
          <a:prstGeom prst="rect">
            <a:avLst/>
          </a:prstGeom>
          <a:noFill/>
        </p:spPr>
        <p:txBody>
          <a:bodyPr wrap="square" rtlCol="0">
            <a:spAutoFit/>
          </a:bodyPr>
          <a:lstStyle/>
          <a:p>
            <a:r>
              <a:rPr lang="en-US" dirty="0"/>
              <a:t>Economy, Energy and Tourism is one of the what? </a:t>
            </a:r>
          </a:p>
        </p:txBody>
      </p:sp>
      <p:sp>
        <p:nvSpPr>
          <p:cNvPr id="5" name="TextBox 4">
            <a:extLst>
              <a:ext uri="{FF2B5EF4-FFF2-40B4-BE49-F238E27FC236}">
                <a16:creationId xmlns:a16="http://schemas.microsoft.com/office/drawing/2014/main" id="{4A22A717-8C9D-4EE9-AD5E-789CA0B3F312}"/>
              </a:ext>
            </a:extLst>
          </p:cNvPr>
          <p:cNvSpPr txBox="1"/>
          <p:nvPr/>
        </p:nvSpPr>
        <p:spPr>
          <a:xfrm>
            <a:off x="640862" y="1081315"/>
            <a:ext cx="2205892" cy="369332"/>
          </a:xfrm>
          <a:prstGeom prst="rect">
            <a:avLst/>
          </a:prstGeom>
          <a:noFill/>
        </p:spPr>
        <p:txBody>
          <a:bodyPr wrap="square" rtlCol="0">
            <a:spAutoFit/>
          </a:bodyPr>
          <a:lstStyle/>
          <a:p>
            <a:r>
              <a:rPr lang="en-US" dirty="0">
                <a:solidFill>
                  <a:srgbClr val="7030A0"/>
                </a:solidFill>
              </a:rPr>
              <a:t>Question</a:t>
            </a:r>
          </a:p>
        </p:txBody>
      </p:sp>
      <p:sp>
        <p:nvSpPr>
          <p:cNvPr id="6" name="TextBox 5">
            <a:extLst>
              <a:ext uri="{FF2B5EF4-FFF2-40B4-BE49-F238E27FC236}">
                <a16:creationId xmlns:a16="http://schemas.microsoft.com/office/drawing/2014/main" id="{50ABD4BC-7EFC-4537-AEF4-68C86531F9B0}"/>
              </a:ext>
            </a:extLst>
          </p:cNvPr>
          <p:cNvSpPr txBox="1"/>
          <p:nvPr/>
        </p:nvSpPr>
        <p:spPr>
          <a:xfrm>
            <a:off x="640862" y="1776215"/>
            <a:ext cx="2205892" cy="369332"/>
          </a:xfrm>
          <a:prstGeom prst="rect">
            <a:avLst/>
          </a:prstGeom>
          <a:noFill/>
        </p:spPr>
        <p:txBody>
          <a:bodyPr wrap="square" rtlCol="0">
            <a:spAutoFit/>
          </a:bodyPr>
          <a:lstStyle/>
          <a:p>
            <a:r>
              <a:rPr lang="en-US" dirty="0">
                <a:solidFill>
                  <a:srgbClr val="7030A0"/>
                </a:solidFill>
              </a:rPr>
              <a:t>Context</a:t>
            </a:r>
          </a:p>
        </p:txBody>
      </p:sp>
      <p:sp>
        <p:nvSpPr>
          <p:cNvPr id="7" name="TextBox 6">
            <a:extLst>
              <a:ext uri="{FF2B5EF4-FFF2-40B4-BE49-F238E27FC236}">
                <a16:creationId xmlns:a16="http://schemas.microsoft.com/office/drawing/2014/main" id="{8BD6C099-03DD-49CA-B488-D19EDDC0F357}"/>
              </a:ext>
            </a:extLst>
          </p:cNvPr>
          <p:cNvSpPr txBox="1"/>
          <p:nvPr/>
        </p:nvSpPr>
        <p:spPr>
          <a:xfrm>
            <a:off x="2969846" y="1776215"/>
            <a:ext cx="5212861" cy="3416320"/>
          </a:xfrm>
          <a:prstGeom prst="rect">
            <a:avLst/>
          </a:prstGeom>
          <a:noFill/>
        </p:spPr>
        <p:txBody>
          <a:bodyPr wrap="square" rtlCol="0">
            <a:spAutoFit/>
          </a:bodyPr>
          <a:lstStyle/>
          <a:p>
            <a:r>
              <a:rPr lang="en-US" dirty="0"/>
              <a:t>Subject Committees are established at the beginning of each parliamentary session, and again the members on each committee reflect the balance of parties across Parliament. Typically each committee corresponds with one (or more) of the departments (or ministries) of the Scottish Government. The </a:t>
            </a:r>
            <a:r>
              <a:rPr lang="en-US" dirty="0">
                <a:highlight>
                  <a:srgbClr val="FFFF00"/>
                </a:highlight>
              </a:rPr>
              <a:t>current Subject Committees </a:t>
            </a:r>
            <a:r>
              <a:rPr lang="en-US" dirty="0"/>
              <a:t>in the fourth Session are: Economy, Energy and Tourism; Education and Culture; Health and Sport; Justice; Local Government and Regeneration; Rural Affairs, Climate Change and Environment; Welfare Reform; and Infrastructure and Capital Investment</a:t>
            </a:r>
          </a:p>
        </p:txBody>
      </p:sp>
      <p:sp>
        <p:nvSpPr>
          <p:cNvPr id="8" name="TextBox 7">
            <a:extLst>
              <a:ext uri="{FF2B5EF4-FFF2-40B4-BE49-F238E27FC236}">
                <a16:creationId xmlns:a16="http://schemas.microsoft.com/office/drawing/2014/main" id="{B93381A6-C89A-4364-967E-EB51CB71FD78}"/>
              </a:ext>
            </a:extLst>
          </p:cNvPr>
          <p:cNvSpPr txBox="1"/>
          <p:nvPr/>
        </p:nvSpPr>
        <p:spPr>
          <a:xfrm>
            <a:off x="640862" y="5407353"/>
            <a:ext cx="2205892" cy="369332"/>
          </a:xfrm>
          <a:prstGeom prst="rect">
            <a:avLst/>
          </a:prstGeom>
          <a:noFill/>
        </p:spPr>
        <p:txBody>
          <a:bodyPr wrap="square" rtlCol="0">
            <a:spAutoFit/>
          </a:bodyPr>
          <a:lstStyle/>
          <a:p>
            <a:r>
              <a:rPr lang="en-US" dirty="0">
                <a:solidFill>
                  <a:srgbClr val="7030A0"/>
                </a:solidFill>
              </a:rPr>
              <a:t>Answer</a:t>
            </a:r>
          </a:p>
        </p:txBody>
      </p:sp>
      <p:sp>
        <p:nvSpPr>
          <p:cNvPr id="9" name="TextBox 8">
            <a:extLst>
              <a:ext uri="{FF2B5EF4-FFF2-40B4-BE49-F238E27FC236}">
                <a16:creationId xmlns:a16="http://schemas.microsoft.com/office/drawing/2014/main" id="{B4A4841D-532D-477B-8184-763F5E93A2D5}"/>
              </a:ext>
            </a:extLst>
          </p:cNvPr>
          <p:cNvSpPr txBox="1"/>
          <p:nvPr/>
        </p:nvSpPr>
        <p:spPr>
          <a:xfrm>
            <a:off x="2969846" y="5407353"/>
            <a:ext cx="5212861" cy="369332"/>
          </a:xfrm>
          <a:prstGeom prst="rect">
            <a:avLst/>
          </a:prstGeom>
          <a:noFill/>
        </p:spPr>
        <p:txBody>
          <a:bodyPr wrap="square" rtlCol="0">
            <a:spAutoFit/>
          </a:bodyPr>
          <a:lstStyle/>
          <a:p>
            <a:r>
              <a:rPr lang="en-US" dirty="0"/>
              <a:t>current Subject Committees </a:t>
            </a:r>
          </a:p>
        </p:txBody>
      </p:sp>
      <p:pic>
        <p:nvPicPr>
          <p:cNvPr id="10" name="Audio 9">
            <a:hlinkClick r:id="" action="ppaction://media"/>
            <a:extLst>
              <a:ext uri="{FF2B5EF4-FFF2-40B4-BE49-F238E27FC236}">
                <a16:creationId xmlns:a16="http://schemas.microsoft.com/office/drawing/2014/main" id="{4123E3CA-C19F-4854-AAB9-C02471011F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3033189"/>
      </p:ext>
    </p:extLst>
  </p:cSld>
  <p:clrMapOvr>
    <a:masterClrMapping/>
  </p:clrMapOvr>
  <mc:AlternateContent xmlns:mc="http://schemas.openxmlformats.org/markup-compatibility/2006">
    <mc:Choice xmlns:p14="http://schemas.microsoft.com/office/powerpoint/2010/main" Requires="p14">
      <p:transition spd="slow" p14:dur="2000" advTm="41944"/>
    </mc:Choice>
    <mc:Fallback>
      <p:transition spd="slow" advTm="41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385299"/>
            <a:ext cx="2205892" cy="369332"/>
          </a:xfrm>
          <a:prstGeom prst="rect">
            <a:avLst/>
          </a:prstGeom>
          <a:noFill/>
        </p:spPr>
        <p:txBody>
          <a:bodyPr wrap="square" rtlCol="0">
            <a:spAutoFit/>
          </a:bodyPr>
          <a:lstStyle/>
          <a:p>
            <a:r>
              <a:rPr lang="en-US" b="1" dirty="0">
                <a:solidFill>
                  <a:srgbClr val="7030A0"/>
                </a:solidFill>
              </a:rPr>
              <a:t>Motivation for ECNet</a:t>
            </a:r>
            <a:endParaRPr lang="en-US" dirty="0">
              <a:solidFill>
                <a:srgbClr val="7030A0"/>
              </a:solidFill>
            </a:endParaRPr>
          </a:p>
        </p:txBody>
      </p:sp>
      <p:sp>
        <p:nvSpPr>
          <p:cNvPr id="10" name="TextBox 9">
            <a:extLst>
              <a:ext uri="{FF2B5EF4-FFF2-40B4-BE49-F238E27FC236}">
                <a16:creationId xmlns:a16="http://schemas.microsoft.com/office/drawing/2014/main" id="{AEAC41D4-F40C-40C1-9953-CC6FF7667C85}"/>
              </a:ext>
            </a:extLst>
          </p:cNvPr>
          <p:cNvSpPr txBox="1"/>
          <p:nvPr/>
        </p:nvSpPr>
        <p:spPr>
          <a:xfrm>
            <a:off x="660400" y="900340"/>
            <a:ext cx="6400800" cy="36933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7030A0"/>
                </a:solidFill>
              </a:rPr>
              <a:t>Most existing models have two common tenets</a:t>
            </a:r>
          </a:p>
        </p:txBody>
      </p:sp>
      <p:sp>
        <p:nvSpPr>
          <p:cNvPr id="11" name="TextBox 10">
            <a:extLst>
              <a:ext uri="{FF2B5EF4-FFF2-40B4-BE49-F238E27FC236}">
                <a16:creationId xmlns:a16="http://schemas.microsoft.com/office/drawing/2014/main" id="{C5E7DC2E-B205-491A-A0B9-93A521DB871C}"/>
              </a:ext>
            </a:extLst>
          </p:cNvPr>
          <p:cNvSpPr txBox="1"/>
          <p:nvPr/>
        </p:nvSpPr>
        <p:spPr>
          <a:xfrm>
            <a:off x="1140556" y="1390062"/>
            <a:ext cx="2922955" cy="369332"/>
          </a:xfrm>
          <a:prstGeom prst="rect">
            <a:avLst/>
          </a:prstGeom>
          <a:noFill/>
        </p:spPr>
        <p:txBody>
          <a:bodyPr wrap="square" rtlCol="0">
            <a:spAutoFit/>
          </a:bodyPr>
          <a:lstStyle/>
          <a:p>
            <a:r>
              <a:rPr lang="en-US" dirty="0">
                <a:solidFill>
                  <a:srgbClr val="7030A0"/>
                </a:solidFill>
              </a:rPr>
              <a:t>1. </a:t>
            </a:r>
            <a:r>
              <a:rPr lang="en-US" i="1" dirty="0">
                <a:solidFill>
                  <a:srgbClr val="7030A0"/>
                </a:solidFill>
              </a:rPr>
              <a:t>Embedding Encoder Layer.</a:t>
            </a:r>
          </a:p>
        </p:txBody>
      </p:sp>
      <p:sp>
        <p:nvSpPr>
          <p:cNvPr id="12" name="TextBox 11">
            <a:extLst>
              <a:ext uri="{FF2B5EF4-FFF2-40B4-BE49-F238E27FC236}">
                <a16:creationId xmlns:a16="http://schemas.microsoft.com/office/drawing/2014/main" id="{A4B3C8ED-FDA0-4E0B-B93A-30DEC7F6AF85}"/>
              </a:ext>
            </a:extLst>
          </p:cNvPr>
          <p:cNvSpPr txBox="1"/>
          <p:nvPr/>
        </p:nvSpPr>
        <p:spPr>
          <a:xfrm>
            <a:off x="1140556" y="1952246"/>
            <a:ext cx="2594709" cy="369332"/>
          </a:xfrm>
          <a:prstGeom prst="rect">
            <a:avLst/>
          </a:prstGeom>
          <a:noFill/>
        </p:spPr>
        <p:txBody>
          <a:bodyPr wrap="square" rtlCol="0">
            <a:spAutoFit/>
          </a:bodyPr>
          <a:lstStyle/>
          <a:p>
            <a:r>
              <a:rPr lang="en-US" dirty="0">
                <a:solidFill>
                  <a:srgbClr val="7030A0"/>
                </a:solidFill>
              </a:rPr>
              <a:t>2. </a:t>
            </a:r>
            <a:r>
              <a:rPr lang="en-US" i="1" dirty="0">
                <a:solidFill>
                  <a:srgbClr val="7030A0"/>
                </a:solidFill>
              </a:rPr>
              <a:t>Attention Mechanisms</a:t>
            </a:r>
          </a:p>
        </p:txBody>
      </p:sp>
      <p:sp>
        <p:nvSpPr>
          <p:cNvPr id="14" name="TextBox 13">
            <a:extLst>
              <a:ext uri="{FF2B5EF4-FFF2-40B4-BE49-F238E27FC236}">
                <a16:creationId xmlns:a16="http://schemas.microsoft.com/office/drawing/2014/main" id="{791351D3-6D44-43E5-8288-21C60F4BDA4E}"/>
              </a:ext>
            </a:extLst>
          </p:cNvPr>
          <p:cNvSpPr txBox="1"/>
          <p:nvPr/>
        </p:nvSpPr>
        <p:spPr>
          <a:xfrm>
            <a:off x="2516554" y="4359244"/>
            <a:ext cx="1086339" cy="369332"/>
          </a:xfrm>
          <a:prstGeom prst="rect">
            <a:avLst/>
          </a:prstGeom>
          <a:noFill/>
        </p:spPr>
        <p:txBody>
          <a:bodyPr wrap="square" rtlCol="0">
            <a:spAutoFit/>
          </a:bodyPr>
          <a:lstStyle/>
          <a:p>
            <a:r>
              <a:rPr lang="en-US" dirty="0"/>
              <a:t>BiDAF [1]</a:t>
            </a:r>
          </a:p>
        </p:txBody>
      </p:sp>
      <p:sp>
        <p:nvSpPr>
          <p:cNvPr id="16" name="TextBox 15">
            <a:extLst>
              <a:ext uri="{FF2B5EF4-FFF2-40B4-BE49-F238E27FC236}">
                <a16:creationId xmlns:a16="http://schemas.microsoft.com/office/drawing/2014/main" id="{FBF7E767-D167-463F-9B44-ED235497B1BA}"/>
              </a:ext>
            </a:extLst>
          </p:cNvPr>
          <p:cNvSpPr txBox="1"/>
          <p:nvPr/>
        </p:nvSpPr>
        <p:spPr>
          <a:xfrm>
            <a:off x="8504273" y="4359244"/>
            <a:ext cx="1444711" cy="369332"/>
          </a:xfrm>
          <a:prstGeom prst="rect">
            <a:avLst/>
          </a:prstGeom>
          <a:noFill/>
        </p:spPr>
        <p:txBody>
          <a:bodyPr wrap="square" rtlCol="0">
            <a:spAutoFit/>
          </a:bodyPr>
          <a:lstStyle/>
          <a:p>
            <a:r>
              <a:rPr lang="en-US" dirty="0"/>
              <a:t>QANet [2]</a:t>
            </a:r>
          </a:p>
        </p:txBody>
      </p:sp>
      <p:sp>
        <p:nvSpPr>
          <p:cNvPr id="17" name="TextBox 16">
            <a:extLst>
              <a:ext uri="{FF2B5EF4-FFF2-40B4-BE49-F238E27FC236}">
                <a16:creationId xmlns:a16="http://schemas.microsoft.com/office/drawing/2014/main" id="{60033529-B8A4-4CFF-81AA-4AA694FD2551}"/>
              </a:ext>
            </a:extLst>
          </p:cNvPr>
          <p:cNvSpPr txBox="1"/>
          <p:nvPr/>
        </p:nvSpPr>
        <p:spPr>
          <a:xfrm>
            <a:off x="5118586" y="1388388"/>
            <a:ext cx="5416063" cy="369332"/>
          </a:xfrm>
          <a:prstGeom prst="rect">
            <a:avLst/>
          </a:prstGeom>
          <a:noFill/>
        </p:spPr>
        <p:txBody>
          <a:bodyPr wrap="square" rtlCol="0">
            <a:spAutoFit/>
          </a:bodyPr>
          <a:lstStyle/>
          <a:p>
            <a:r>
              <a:rPr lang="en-US" i="1" dirty="0">
                <a:solidFill>
                  <a:srgbClr val="7030A0"/>
                </a:solidFill>
              </a:rPr>
              <a:t>models</a:t>
            </a:r>
            <a:r>
              <a:rPr lang="en-US" dirty="0">
                <a:solidFill>
                  <a:srgbClr val="7030A0"/>
                </a:solidFill>
              </a:rPr>
              <a:t> Contextual Cues between surrounding words</a:t>
            </a:r>
            <a:endParaRPr lang="en-US" i="1" dirty="0">
              <a:solidFill>
                <a:srgbClr val="7030A0"/>
              </a:solidFill>
            </a:endParaRPr>
          </a:p>
        </p:txBody>
      </p:sp>
      <p:sp>
        <p:nvSpPr>
          <p:cNvPr id="18" name="Arrow: Right 17">
            <a:extLst>
              <a:ext uri="{FF2B5EF4-FFF2-40B4-BE49-F238E27FC236}">
                <a16:creationId xmlns:a16="http://schemas.microsoft.com/office/drawing/2014/main" id="{22392146-7248-458B-9557-B8904229B9A4}"/>
              </a:ext>
            </a:extLst>
          </p:cNvPr>
          <p:cNvSpPr/>
          <p:nvPr/>
        </p:nvSpPr>
        <p:spPr>
          <a:xfrm>
            <a:off x="4340956" y="1442373"/>
            <a:ext cx="500185" cy="2891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350E47FF-6E9C-425E-99DB-3B7BA5373E62}"/>
              </a:ext>
            </a:extLst>
          </p:cNvPr>
          <p:cNvSpPr/>
          <p:nvPr/>
        </p:nvSpPr>
        <p:spPr>
          <a:xfrm>
            <a:off x="4340955" y="1983591"/>
            <a:ext cx="500185" cy="2891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80A1C1-F9F2-4161-8A8F-704C1BAC37E5}"/>
              </a:ext>
            </a:extLst>
          </p:cNvPr>
          <p:cNvSpPr txBox="1"/>
          <p:nvPr/>
        </p:nvSpPr>
        <p:spPr>
          <a:xfrm>
            <a:off x="5118585" y="1903429"/>
            <a:ext cx="5416063" cy="369332"/>
          </a:xfrm>
          <a:prstGeom prst="rect">
            <a:avLst/>
          </a:prstGeom>
          <a:noFill/>
        </p:spPr>
        <p:txBody>
          <a:bodyPr wrap="square" rtlCol="0">
            <a:spAutoFit/>
          </a:bodyPr>
          <a:lstStyle/>
          <a:p>
            <a:r>
              <a:rPr lang="en-US" i="1" dirty="0">
                <a:solidFill>
                  <a:srgbClr val="7030A0"/>
                </a:solidFill>
              </a:rPr>
              <a:t>models</a:t>
            </a:r>
            <a:r>
              <a:rPr lang="en-US" dirty="0">
                <a:solidFill>
                  <a:srgbClr val="7030A0"/>
                </a:solidFill>
              </a:rPr>
              <a:t> Matching Cues between context and query</a:t>
            </a:r>
            <a:endParaRPr lang="en-US" i="1" dirty="0">
              <a:solidFill>
                <a:srgbClr val="7030A0"/>
              </a:solidFill>
            </a:endParaRPr>
          </a:p>
        </p:txBody>
      </p:sp>
      <p:pic>
        <p:nvPicPr>
          <p:cNvPr id="22" name="Picture 21">
            <a:extLst>
              <a:ext uri="{FF2B5EF4-FFF2-40B4-BE49-F238E27FC236}">
                <a16:creationId xmlns:a16="http://schemas.microsoft.com/office/drawing/2014/main" id="{FC59C303-A4EE-48C1-B76C-2BD6B0C6F49D}"/>
              </a:ext>
            </a:extLst>
          </p:cNvPr>
          <p:cNvPicPr>
            <a:picLocks noChangeAspect="1"/>
          </p:cNvPicPr>
          <p:nvPr/>
        </p:nvPicPr>
        <p:blipFill>
          <a:blip r:embed="rId4"/>
          <a:stretch>
            <a:fillRect/>
          </a:stretch>
        </p:blipFill>
        <p:spPr>
          <a:xfrm>
            <a:off x="1140556" y="2878882"/>
            <a:ext cx="4384800" cy="1310327"/>
          </a:xfrm>
          <a:prstGeom prst="rect">
            <a:avLst/>
          </a:prstGeom>
        </p:spPr>
      </p:pic>
      <p:pic>
        <p:nvPicPr>
          <p:cNvPr id="23" name="Picture 22">
            <a:extLst>
              <a:ext uri="{FF2B5EF4-FFF2-40B4-BE49-F238E27FC236}">
                <a16:creationId xmlns:a16="http://schemas.microsoft.com/office/drawing/2014/main" id="{86BE9FDF-BE47-4249-9712-CDF4B1FD70BD}"/>
              </a:ext>
            </a:extLst>
          </p:cNvPr>
          <p:cNvPicPr>
            <a:picLocks noChangeAspect="1"/>
          </p:cNvPicPr>
          <p:nvPr/>
        </p:nvPicPr>
        <p:blipFill>
          <a:blip r:embed="rId5"/>
          <a:stretch>
            <a:fillRect/>
          </a:stretch>
        </p:blipFill>
        <p:spPr>
          <a:xfrm>
            <a:off x="6541598" y="2903334"/>
            <a:ext cx="4657725" cy="1285875"/>
          </a:xfrm>
          <a:prstGeom prst="rect">
            <a:avLst/>
          </a:prstGeom>
        </p:spPr>
      </p:pic>
      <p:sp>
        <p:nvSpPr>
          <p:cNvPr id="24" name="TextBox 23">
            <a:extLst>
              <a:ext uri="{FF2B5EF4-FFF2-40B4-BE49-F238E27FC236}">
                <a16:creationId xmlns:a16="http://schemas.microsoft.com/office/drawing/2014/main" id="{14809552-42BD-41A1-883A-8E06DC02D806}"/>
              </a:ext>
            </a:extLst>
          </p:cNvPr>
          <p:cNvSpPr txBox="1"/>
          <p:nvPr/>
        </p:nvSpPr>
        <p:spPr>
          <a:xfrm>
            <a:off x="660400" y="5106094"/>
            <a:ext cx="6400800"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7030A0"/>
                </a:solidFill>
              </a:rPr>
              <a:t>Can we amplify the existing models ?</a:t>
            </a:r>
          </a:p>
          <a:p>
            <a:pPr marL="285750" indent="-285750">
              <a:buFont typeface="Arial" panose="020B0604020202020204" pitchFamily="34" charset="0"/>
              <a:buChar char="•"/>
            </a:pPr>
            <a:endParaRPr lang="en-US" dirty="0">
              <a:solidFill>
                <a:srgbClr val="7030A0"/>
              </a:solidFill>
            </a:endParaRPr>
          </a:p>
          <a:p>
            <a:pPr marL="742950" lvl="1" indent="-285750">
              <a:buFont typeface="Courier New" panose="02070309020205020404" pitchFamily="49" charset="0"/>
              <a:buChar char="o"/>
            </a:pPr>
            <a:r>
              <a:rPr lang="en-US" dirty="0">
                <a:solidFill>
                  <a:srgbClr val="7030A0"/>
                </a:solidFill>
              </a:rPr>
              <a:t>Early Attention</a:t>
            </a:r>
          </a:p>
          <a:p>
            <a:pPr marL="742950" lvl="1" indent="-285750">
              <a:buFont typeface="Courier New" panose="02070309020205020404" pitchFamily="49" charset="0"/>
              <a:buChar char="o"/>
            </a:pPr>
            <a:r>
              <a:rPr lang="en-US" dirty="0">
                <a:solidFill>
                  <a:srgbClr val="7030A0"/>
                </a:solidFill>
              </a:rPr>
              <a:t>Local Convolution</a:t>
            </a:r>
          </a:p>
        </p:txBody>
      </p:sp>
      <p:pic>
        <p:nvPicPr>
          <p:cNvPr id="25" name="Audio 24">
            <a:hlinkClick r:id="" action="ppaction://media"/>
            <a:extLst>
              <a:ext uri="{FF2B5EF4-FFF2-40B4-BE49-F238E27FC236}">
                <a16:creationId xmlns:a16="http://schemas.microsoft.com/office/drawing/2014/main" id="{287E03DD-5F3F-4752-8D17-BC929CD197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63159128"/>
      </p:ext>
    </p:extLst>
  </p:cSld>
  <p:clrMapOvr>
    <a:masterClrMapping/>
  </p:clrMapOvr>
  <mc:AlternateContent xmlns:mc="http://schemas.openxmlformats.org/markup-compatibility/2006">
    <mc:Choice xmlns:p14="http://schemas.microsoft.com/office/powerpoint/2010/main" Requires="p14">
      <p:transition spd="slow" p14:dur="2000" advTm="67502"/>
    </mc:Choice>
    <mc:Fallback>
      <p:transition spd="slow" advTm="67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385299"/>
            <a:ext cx="2205892" cy="369332"/>
          </a:xfrm>
          <a:prstGeom prst="rect">
            <a:avLst/>
          </a:prstGeom>
          <a:noFill/>
        </p:spPr>
        <p:txBody>
          <a:bodyPr wrap="square" rtlCol="0">
            <a:spAutoFit/>
          </a:bodyPr>
          <a:lstStyle/>
          <a:p>
            <a:r>
              <a:rPr lang="en-US" b="1" dirty="0">
                <a:solidFill>
                  <a:srgbClr val="7030A0"/>
                </a:solidFill>
              </a:rPr>
              <a:t>ECNet Model</a:t>
            </a:r>
            <a:endParaRPr lang="en-US" dirty="0">
              <a:solidFill>
                <a:srgbClr val="7030A0"/>
              </a:solidFill>
            </a:endParaRPr>
          </a:p>
        </p:txBody>
      </p:sp>
      <p:grpSp>
        <p:nvGrpSpPr>
          <p:cNvPr id="15" name="Group 14">
            <a:extLst>
              <a:ext uri="{FF2B5EF4-FFF2-40B4-BE49-F238E27FC236}">
                <a16:creationId xmlns:a16="http://schemas.microsoft.com/office/drawing/2014/main" id="{9CCE34B7-D05B-4A76-832A-59D13DA1B383}"/>
              </a:ext>
            </a:extLst>
          </p:cNvPr>
          <p:cNvGrpSpPr/>
          <p:nvPr/>
        </p:nvGrpSpPr>
        <p:grpSpPr>
          <a:xfrm>
            <a:off x="4048370" y="1187940"/>
            <a:ext cx="7229230" cy="4634194"/>
            <a:chOff x="969104" y="359508"/>
            <a:chExt cx="8401541" cy="5829948"/>
          </a:xfrm>
        </p:grpSpPr>
        <p:sp>
          <p:nvSpPr>
            <p:cNvPr id="21" name="Rectangle 20">
              <a:extLst>
                <a:ext uri="{FF2B5EF4-FFF2-40B4-BE49-F238E27FC236}">
                  <a16:creationId xmlns:a16="http://schemas.microsoft.com/office/drawing/2014/main" id="{D16285CB-79BC-42CC-BE44-CDAEA71C57A0}"/>
                </a:ext>
              </a:extLst>
            </p:cNvPr>
            <p:cNvSpPr/>
            <p:nvPr/>
          </p:nvSpPr>
          <p:spPr>
            <a:xfrm>
              <a:off x="3728694" y="4622166"/>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char emb</a:t>
              </a:r>
            </a:p>
          </p:txBody>
        </p:sp>
        <p:sp>
          <p:nvSpPr>
            <p:cNvPr id="25" name="Rectangle 24">
              <a:extLst>
                <a:ext uri="{FF2B5EF4-FFF2-40B4-BE49-F238E27FC236}">
                  <a16:creationId xmlns:a16="http://schemas.microsoft.com/office/drawing/2014/main" id="{6AEBB55D-E968-4E43-89DD-C2DA721A5FA8}"/>
                </a:ext>
              </a:extLst>
            </p:cNvPr>
            <p:cNvSpPr/>
            <p:nvPr/>
          </p:nvSpPr>
          <p:spPr>
            <a:xfrm>
              <a:off x="5265578" y="4622166"/>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word emb</a:t>
              </a:r>
            </a:p>
          </p:txBody>
        </p:sp>
        <p:sp>
          <p:nvSpPr>
            <p:cNvPr id="26" name="Rectangle 25">
              <a:extLst>
                <a:ext uri="{FF2B5EF4-FFF2-40B4-BE49-F238E27FC236}">
                  <a16:creationId xmlns:a16="http://schemas.microsoft.com/office/drawing/2014/main" id="{04B6DCCE-24CF-4DD0-8E4C-240F6F3A81F5}"/>
                </a:ext>
              </a:extLst>
            </p:cNvPr>
            <p:cNvSpPr/>
            <p:nvPr/>
          </p:nvSpPr>
          <p:spPr>
            <a:xfrm>
              <a:off x="4510323" y="4066418"/>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27" name="Connector: Elbow 26">
              <a:extLst>
                <a:ext uri="{FF2B5EF4-FFF2-40B4-BE49-F238E27FC236}">
                  <a16:creationId xmlns:a16="http://schemas.microsoft.com/office/drawing/2014/main" id="{1AAA00B6-698A-4B87-B516-BBF32BCF9361}"/>
                </a:ext>
              </a:extLst>
            </p:cNvPr>
            <p:cNvCxnSpPr>
              <a:cxnSpLocks/>
              <a:stCxn id="21" idx="0"/>
              <a:endCxn id="26" idx="2"/>
            </p:cNvCxnSpPr>
            <p:nvPr/>
          </p:nvCxnSpPr>
          <p:spPr>
            <a:xfrm rot="5400000" flipH="1" flipV="1">
              <a:off x="4386463" y="4070709"/>
              <a:ext cx="321287" cy="78162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623383B1-4F43-4B1C-9990-25C8E15A60E1}"/>
                </a:ext>
              </a:extLst>
            </p:cNvPr>
            <p:cNvCxnSpPr>
              <a:cxnSpLocks/>
              <a:stCxn id="25" idx="0"/>
              <a:endCxn id="26" idx="2"/>
            </p:cNvCxnSpPr>
            <p:nvPr/>
          </p:nvCxnSpPr>
          <p:spPr>
            <a:xfrm rot="16200000" flipV="1">
              <a:off x="5154906" y="4083895"/>
              <a:ext cx="321287" cy="75525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AD1BB637-92B4-4D73-B5D5-12CCBB753657}"/>
                </a:ext>
              </a:extLst>
            </p:cNvPr>
            <p:cNvSpPr/>
            <p:nvPr/>
          </p:nvSpPr>
          <p:spPr>
            <a:xfrm>
              <a:off x="4510322" y="3527304"/>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p>
          </p:txBody>
        </p:sp>
        <p:cxnSp>
          <p:nvCxnSpPr>
            <p:cNvPr id="30" name="Connector: Elbow 29">
              <a:extLst>
                <a:ext uri="{FF2B5EF4-FFF2-40B4-BE49-F238E27FC236}">
                  <a16:creationId xmlns:a16="http://schemas.microsoft.com/office/drawing/2014/main" id="{BC2EBB4E-0AA7-4650-A19A-BB4C7F9B7F8D}"/>
                </a:ext>
              </a:extLst>
            </p:cNvPr>
            <p:cNvCxnSpPr>
              <a:cxnSpLocks/>
              <a:stCxn id="26" idx="0"/>
              <a:endCxn id="29" idx="2"/>
            </p:cNvCxnSpPr>
            <p:nvPr/>
          </p:nvCxnSpPr>
          <p:spPr>
            <a:xfrm rot="16200000" flipV="1">
              <a:off x="4785595" y="3914091"/>
              <a:ext cx="304653" cy="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5416DF70-77C5-4AE3-A4A3-4E1D99CB4055}"/>
                </a:ext>
              </a:extLst>
            </p:cNvPr>
            <p:cNvSpPr/>
            <p:nvPr/>
          </p:nvSpPr>
          <p:spPr>
            <a:xfrm>
              <a:off x="5258103" y="3026379"/>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RNN</a:t>
              </a:r>
            </a:p>
          </p:txBody>
        </p:sp>
        <p:cxnSp>
          <p:nvCxnSpPr>
            <p:cNvPr id="32" name="Connector: Elbow 31">
              <a:extLst>
                <a:ext uri="{FF2B5EF4-FFF2-40B4-BE49-F238E27FC236}">
                  <a16:creationId xmlns:a16="http://schemas.microsoft.com/office/drawing/2014/main" id="{102EC401-CC80-46CD-9927-F661131E660C}"/>
                </a:ext>
              </a:extLst>
            </p:cNvPr>
            <p:cNvCxnSpPr>
              <a:cxnSpLocks/>
              <a:stCxn id="29" idx="1"/>
              <a:endCxn id="37" idx="3"/>
            </p:cNvCxnSpPr>
            <p:nvPr/>
          </p:nvCxnSpPr>
          <p:spPr>
            <a:xfrm rot="10800000">
              <a:off x="4156292" y="3260841"/>
              <a:ext cx="354030" cy="3836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BA395C70-DC5B-4A21-B085-7970F0042CC0}"/>
                </a:ext>
              </a:extLst>
            </p:cNvPr>
            <p:cNvCxnSpPr>
              <a:cxnSpLocks/>
              <a:stCxn id="29" idx="3"/>
              <a:endCxn id="31" idx="2"/>
            </p:cNvCxnSpPr>
            <p:nvPr/>
          </p:nvCxnSpPr>
          <p:spPr>
            <a:xfrm flipV="1">
              <a:off x="5365517" y="3260840"/>
              <a:ext cx="320184" cy="3836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B6552CA7-9FD2-4285-B733-98F021742A33}"/>
                </a:ext>
              </a:extLst>
            </p:cNvPr>
            <p:cNvSpPr/>
            <p:nvPr/>
          </p:nvSpPr>
          <p:spPr>
            <a:xfrm>
              <a:off x="4412508" y="2333720"/>
              <a:ext cx="855195" cy="234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35" name="Connector: Elbow 34">
              <a:extLst>
                <a:ext uri="{FF2B5EF4-FFF2-40B4-BE49-F238E27FC236}">
                  <a16:creationId xmlns:a16="http://schemas.microsoft.com/office/drawing/2014/main" id="{66D2CD5E-193D-4E93-8EB8-BED5176CC9BB}"/>
                </a:ext>
              </a:extLst>
            </p:cNvPr>
            <p:cNvCxnSpPr>
              <a:cxnSpLocks/>
              <a:stCxn id="37" idx="0"/>
              <a:endCxn id="34" idx="2"/>
            </p:cNvCxnSpPr>
            <p:nvPr/>
          </p:nvCxnSpPr>
          <p:spPr>
            <a:xfrm rot="5400000" flipH="1" flipV="1">
              <a:off x="4282656" y="2470882"/>
              <a:ext cx="460151" cy="65475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261C38AC-0F70-4437-A5BA-1E49E38EF59B}"/>
                </a:ext>
              </a:extLst>
            </p:cNvPr>
            <p:cNvCxnSpPr>
              <a:cxnSpLocks/>
              <a:stCxn id="31" idx="0"/>
              <a:endCxn id="34" idx="2"/>
            </p:cNvCxnSpPr>
            <p:nvPr/>
          </p:nvCxnSpPr>
          <p:spPr>
            <a:xfrm rot="16200000" flipV="1">
              <a:off x="5033805" y="2374482"/>
              <a:ext cx="458198" cy="84559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Parallelogram 36">
              <a:extLst>
                <a:ext uri="{FF2B5EF4-FFF2-40B4-BE49-F238E27FC236}">
                  <a16:creationId xmlns:a16="http://schemas.microsoft.com/office/drawing/2014/main" id="{7458A286-1AB0-4C40-A188-4E7AC16DA57D}"/>
                </a:ext>
              </a:extLst>
            </p:cNvPr>
            <p:cNvSpPr/>
            <p:nvPr/>
          </p:nvSpPr>
          <p:spPr>
            <a:xfrm>
              <a:off x="3757758" y="3028332"/>
              <a:ext cx="855195" cy="232508"/>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CNN</a:t>
              </a:r>
            </a:p>
          </p:txBody>
        </p:sp>
        <p:sp>
          <p:nvSpPr>
            <p:cNvPr id="38" name="Rectangle 37">
              <a:extLst>
                <a:ext uri="{FF2B5EF4-FFF2-40B4-BE49-F238E27FC236}">
                  <a16:creationId xmlns:a16="http://schemas.microsoft.com/office/drawing/2014/main" id="{8D4C49DC-2CD3-447B-AA83-D32026829959}"/>
                </a:ext>
              </a:extLst>
            </p:cNvPr>
            <p:cNvSpPr/>
            <p:nvPr/>
          </p:nvSpPr>
          <p:spPr>
            <a:xfrm>
              <a:off x="4414409" y="1635238"/>
              <a:ext cx="853296" cy="44302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cxnSp>
          <p:nvCxnSpPr>
            <p:cNvPr id="39" name="Connector: Elbow 38">
              <a:extLst>
                <a:ext uri="{FF2B5EF4-FFF2-40B4-BE49-F238E27FC236}">
                  <a16:creationId xmlns:a16="http://schemas.microsoft.com/office/drawing/2014/main" id="{3B169B92-5F8B-4ACE-8B13-796CA75F7C13}"/>
                </a:ext>
              </a:extLst>
            </p:cNvPr>
            <p:cNvCxnSpPr>
              <a:cxnSpLocks/>
              <a:stCxn id="34" idx="0"/>
              <a:endCxn id="38" idx="2"/>
            </p:cNvCxnSpPr>
            <p:nvPr/>
          </p:nvCxnSpPr>
          <p:spPr>
            <a:xfrm rot="5400000" flipH="1" flipV="1">
              <a:off x="4712850" y="2205514"/>
              <a:ext cx="255462" cy="9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317D624D-0599-407E-8C32-A6CFE9DB1312}"/>
                </a:ext>
              </a:extLst>
            </p:cNvPr>
            <p:cNvCxnSpPr>
              <a:cxnSpLocks/>
              <a:stCxn id="52" idx="0"/>
              <a:endCxn id="38" idx="3"/>
            </p:cNvCxnSpPr>
            <p:nvPr/>
          </p:nvCxnSpPr>
          <p:spPr>
            <a:xfrm rot="16200000" flipV="1">
              <a:off x="6315272" y="809181"/>
              <a:ext cx="476972" cy="2572105"/>
            </a:xfrm>
            <a:prstGeom prst="bentConnector2">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1D2D1472-5EC3-4526-9C29-4BB2F000C985}"/>
                </a:ext>
              </a:extLst>
            </p:cNvPr>
            <p:cNvSpPr/>
            <p:nvPr/>
          </p:nvSpPr>
          <p:spPr>
            <a:xfrm>
              <a:off x="4413458" y="954574"/>
              <a:ext cx="853296" cy="44302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42" name="Rectangle 41">
              <a:extLst>
                <a:ext uri="{FF2B5EF4-FFF2-40B4-BE49-F238E27FC236}">
                  <a16:creationId xmlns:a16="http://schemas.microsoft.com/office/drawing/2014/main" id="{A86A7940-AD44-478D-B96E-43836758BCEF}"/>
                </a:ext>
              </a:extLst>
            </p:cNvPr>
            <p:cNvSpPr/>
            <p:nvPr/>
          </p:nvSpPr>
          <p:spPr>
            <a:xfrm>
              <a:off x="6523596" y="4611078"/>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char emb</a:t>
              </a:r>
            </a:p>
          </p:txBody>
        </p:sp>
        <p:sp>
          <p:nvSpPr>
            <p:cNvPr id="43" name="Rectangle 42">
              <a:extLst>
                <a:ext uri="{FF2B5EF4-FFF2-40B4-BE49-F238E27FC236}">
                  <a16:creationId xmlns:a16="http://schemas.microsoft.com/office/drawing/2014/main" id="{684D9510-6319-4AA5-9199-F2507058CF6B}"/>
                </a:ext>
              </a:extLst>
            </p:cNvPr>
            <p:cNvSpPr/>
            <p:nvPr/>
          </p:nvSpPr>
          <p:spPr>
            <a:xfrm>
              <a:off x="8251681" y="4611077"/>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word emb</a:t>
              </a:r>
            </a:p>
          </p:txBody>
        </p:sp>
        <p:sp>
          <p:nvSpPr>
            <p:cNvPr id="44" name="Rectangle 43">
              <a:extLst>
                <a:ext uri="{FF2B5EF4-FFF2-40B4-BE49-F238E27FC236}">
                  <a16:creationId xmlns:a16="http://schemas.microsoft.com/office/drawing/2014/main" id="{5104A87A-6DC0-401F-91E4-9151D6D85DDF}"/>
                </a:ext>
              </a:extLst>
            </p:cNvPr>
            <p:cNvSpPr/>
            <p:nvPr/>
          </p:nvSpPr>
          <p:spPr>
            <a:xfrm>
              <a:off x="7412213" y="4044703"/>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cxnSp>
          <p:nvCxnSpPr>
            <p:cNvPr id="45" name="Connector: Elbow 44">
              <a:extLst>
                <a:ext uri="{FF2B5EF4-FFF2-40B4-BE49-F238E27FC236}">
                  <a16:creationId xmlns:a16="http://schemas.microsoft.com/office/drawing/2014/main" id="{46B46BA2-6D42-45AA-AFFD-75A3B8529208}"/>
                </a:ext>
              </a:extLst>
            </p:cNvPr>
            <p:cNvCxnSpPr>
              <a:cxnSpLocks/>
              <a:stCxn id="42" idx="0"/>
              <a:endCxn id="44" idx="2"/>
            </p:cNvCxnSpPr>
            <p:nvPr/>
          </p:nvCxnSpPr>
          <p:spPr>
            <a:xfrm rot="5400000" flipH="1" flipV="1">
              <a:off x="7229545" y="4000813"/>
              <a:ext cx="331914" cy="888617"/>
            </a:xfrm>
            <a:prstGeom prst="bentConnector3">
              <a:avLst>
                <a:gd name="adj1" fmla="val 50000"/>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21136B58-9E5D-431D-80B7-61EC5A31F97B}"/>
                </a:ext>
              </a:extLst>
            </p:cNvPr>
            <p:cNvCxnSpPr>
              <a:cxnSpLocks/>
              <a:stCxn id="43" idx="0"/>
              <a:endCxn id="44" idx="2"/>
            </p:cNvCxnSpPr>
            <p:nvPr/>
          </p:nvCxnSpPr>
          <p:spPr>
            <a:xfrm rot="16200000" flipV="1">
              <a:off x="8093589" y="4025387"/>
              <a:ext cx="331913" cy="839468"/>
            </a:xfrm>
            <a:prstGeom prst="bentConnector3">
              <a:avLst>
                <a:gd name="adj1" fmla="val 50000"/>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BEEBE92E-7949-49CF-8AA9-F94F217262FE}"/>
                </a:ext>
              </a:extLst>
            </p:cNvPr>
            <p:cNvSpPr/>
            <p:nvPr/>
          </p:nvSpPr>
          <p:spPr>
            <a:xfrm>
              <a:off x="7412212" y="3543778"/>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p>
          </p:txBody>
        </p:sp>
        <p:cxnSp>
          <p:nvCxnSpPr>
            <p:cNvPr id="48" name="Connector: Elbow 47">
              <a:extLst>
                <a:ext uri="{FF2B5EF4-FFF2-40B4-BE49-F238E27FC236}">
                  <a16:creationId xmlns:a16="http://schemas.microsoft.com/office/drawing/2014/main" id="{118A34D9-55E3-4357-A111-4F62659C33FC}"/>
                </a:ext>
              </a:extLst>
            </p:cNvPr>
            <p:cNvCxnSpPr>
              <a:cxnSpLocks/>
              <a:stCxn id="44" idx="0"/>
              <a:endCxn id="47" idx="2"/>
            </p:cNvCxnSpPr>
            <p:nvPr/>
          </p:nvCxnSpPr>
          <p:spPr>
            <a:xfrm rot="16200000" flipV="1">
              <a:off x="7706579" y="3911470"/>
              <a:ext cx="266464" cy="1"/>
            </a:xfrm>
            <a:prstGeom prst="bentConnector3">
              <a:avLst>
                <a:gd name="adj1" fmla="val 50000"/>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B4AFDD91-1C69-4E4E-AC68-2EFD2D43128E}"/>
                </a:ext>
              </a:extLst>
            </p:cNvPr>
            <p:cNvSpPr/>
            <p:nvPr/>
          </p:nvSpPr>
          <p:spPr>
            <a:xfrm>
              <a:off x="8257807" y="3042853"/>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RNN</a:t>
              </a:r>
            </a:p>
          </p:txBody>
        </p:sp>
        <p:cxnSp>
          <p:nvCxnSpPr>
            <p:cNvPr id="50" name="Connector: Elbow 49">
              <a:extLst>
                <a:ext uri="{FF2B5EF4-FFF2-40B4-BE49-F238E27FC236}">
                  <a16:creationId xmlns:a16="http://schemas.microsoft.com/office/drawing/2014/main" id="{E4A0E137-361C-4E3B-9A56-7DF13433F58C}"/>
                </a:ext>
              </a:extLst>
            </p:cNvPr>
            <p:cNvCxnSpPr>
              <a:cxnSpLocks/>
              <a:stCxn id="47" idx="1"/>
              <a:endCxn id="55" idx="3"/>
            </p:cNvCxnSpPr>
            <p:nvPr/>
          </p:nvCxnSpPr>
          <p:spPr>
            <a:xfrm rot="10800000">
              <a:off x="6922130" y="3275361"/>
              <a:ext cx="490082" cy="385648"/>
            </a:xfrm>
            <a:prstGeom prst="bentConnector2">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6506167C-8669-4446-81B8-9AF5D56F9146}"/>
                </a:ext>
              </a:extLst>
            </p:cNvPr>
            <p:cNvCxnSpPr>
              <a:cxnSpLocks/>
              <a:stCxn id="47" idx="3"/>
              <a:endCxn id="49" idx="2"/>
            </p:cNvCxnSpPr>
            <p:nvPr/>
          </p:nvCxnSpPr>
          <p:spPr>
            <a:xfrm flipV="1">
              <a:off x="8267407" y="3277314"/>
              <a:ext cx="417998" cy="383695"/>
            </a:xfrm>
            <a:prstGeom prst="bentConnector2">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1BD4581D-F91F-49B9-A641-C06682FB2A4C}"/>
                </a:ext>
              </a:extLst>
            </p:cNvPr>
            <p:cNvSpPr/>
            <p:nvPr/>
          </p:nvSpPr>
          <p:spPr>
            <a:xfrm>
              <a:off x="7412212" y="2333720"/>
              <a:ext cx="855195" cy="2344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53" name="Connector: Elbow 52">
              <a:extLst>
                <a:ext uri="{FF2B5EF4-FFF2-40B4-BE49-F238E27FC236}">
                  <a16:creationId xmlns:a16="http://schemas.microsoft.com/office/drawing/2014/main" id="{CEA63445-1116-4C39-B22D-D7EB6F0486AA}"/>
                </a:ext>
              </a:extLst>
            </p:cNvPr>
            <p:cNvCxnSpPr>
              <a:cxnSpLocks/>
              <a:stCxn id="55" idx="0"/>
              <a:endCxn id="52" idx="2"/>
            </p:cNvCxnSpPr>
            <p:nvPr/>
          </p:nvCxnSpPr>
          <p:spPr>
            <a:xfrm rot="5400000" flipH="1" flipV="1">
              <a:off x="7158166" y="2361209"/>
              <a:ext cx="474672" cy="888616"/>
            </a:xfrm>
            <a:prstGeom prst="bentConnector3">
              <a:avLst>
                <a:gd name="adj1" fmla="val 50000"/>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9E0C6DE4-5D41-480C-A9D0-B2450BC492AE}"/>
                </a:ext>
              </a:extLst>
            </p:cNvPr>
            <p:cNvCxnSpPr>
              <a:cxnSpLocks/>
              <a:stCxn id="49" idx="0"/>
              <a:endCxn id="52" idx="2"/>
            </p:cNvCxnSpPr>
            <p:nvPr/>
          </p:nvCxnSpPr>
          <p:spPr>
            <a:xfrm rot="16200000" flipV="1">
              <a:off x="8025272" y="2382719"/>
              <a:ext cx="474672" cy="845595"/>
            </a:xfrm>
            <a:prstGeom prst="bentConnector3">
              <a:avLst>
                <a:gd name="adj1" fmla="val 50000"/>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55" name="Parallelogram 54">
              <a:extLst>
                <a:ext uri="{FF2B5EF4-FFF2-40B4-BE49-F238E27FC236}">
                  <a16:creationId xmlns:a16="http://schemas.microsoft.com/office/drawing/2014/main" id="{506B7C3A-1B09-448F-A72B-33F6801D7C47}"/>
                </a:ext>
              </a:extLst>
            </p:cNvPr>
            <p:cNvSpPr/>
            <p:nvPr/>
          </p:nvSpPr>
          <p:spPr>
            <a:xfrm>
              <a:off x="6523596" y="3042853"/>
              <a:ext cx="855195" cy="232508"/>
            </a:xfrm>
            <a:prstGeom prst="parallelogram">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CNN</a:t>
              </a:r>
            </a:p>
          </p:txBody>
        </p:sp>
        <p:cxnSp>
          <p:nvCxnSpPr>
            <p:cNvPr id="56" name="Connector: Elbow 55">
              <a:extLst>
                <a:ext uri="{FF2B5EF4-FFF2-40B4-BE49-F238E27FC236}">
                  <a16:creationId xmlns:a16="http://schemas.microsoft.com/office/drawing/2014/main" id="{0E42F8E1-EEC3-405B-87F5-A5564F61D431}"/>
                </a:ext>
              </a:extLst>
            </p:cNvPr>
            <p:cNvCxnSpPr>
              <a:cxnSpLocks/>
              <a:stCxn id="38" idx="0"/>
              <a:endCxn id="41" idx="2"/>
            </p:cNvCxnSpPr>
            <p:nvPr/>
          </p:nvCxnSpPr>
          <p:spPr>
            <a:xfrm rot="16200000" flipV="1">
              <a:off x="4721760" y="1515940"/>
              <a:ext cx="237644" cy="9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6DCA81C-D6A0-4A29-BE6C-F91921032679}"/>
                </a:ext>
              </a:extLst>
            </p:cNvPr>
            <p:cNvSpPr/>
            <p:nvPr/>
          </p:nvSpPr>
          <p:spPr>
            <a:xfrm>
              <a:off x="969108" y="3962647"/>
              <a:ext cx="1943399" cy="1258092"/>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Embedding Layer</a:t>
              </a:r>
            </a:p>
          </p:txBody>
        </p:sp>
        <p:sp>
          <p:nvSpPr>
            <p:cNvPr id="58" name="Rectangle 57">
              <a:extLst>
                <a:ext uri="{FF2B5EF4-FFF2-40B4-BE49-F238E27FC236}">
                  <a16:creationId xmlns:a16="http://schemas.microsoft.com/office/drawing/2014/main" id="{0E64F6E4-3ABF-4D16-8831-F4AC0946B2C4}"/>
                </a:ext>
              </a:extLst>
            </p:cNvPr>
            <p:cNvSpPr/>
            <p:nvPr/>
          </p:nvSpPr>
          <p:spPr>
            <a:xfrm>
              <a:off x="969107" y="3360615"/>
              <a:ext cx="1943399" cy="600770"/>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Embedding Attention Layer</a:t>
              </a:r>
            </a:p>
          </p:txBody>
        </p:sp>
        <p:sp>
          <p:nvSpPr>
            <p:cNvPr id="59" name="Rectangle 58">
              <a:extLst>
                <a:ext uri="{FF2B5EF4-FFF2-40B4-BE49-F238E27FC236}">
                  <a16:creationId xmlns:a16="http://schemas.microsoft.com/office/drawing/2014/main" id="{1DA8247F-405C-48BF-BB87-0298444DA6DE}"/>
                </a:ext>
              </a:extLst>
            </p:cNvPr>
            <p:cNvSpPr/>
            <p:nvPr/>
          </p:nvSpPr>
          <p:spPr>
            <a:xfrm>
              <a:off x="969106" y="2289908"/>
              <a:ext cx="1943399" cy="1070707"/>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Embedding Encoder Layer</a:t>
              </a:r>
            </a:p>
          </p:txBody>
        </p:sp>
        <p:sp>
          <p:nvSpPr>
            <p:cNvPr id="60" name="Rectangle 59">
              <a:extLst>
                <a:ext uri="{FF2B5EF4-FFF2-40B4-BE49-F238E27FC236}">
                  <a16:creationId xmlns:a16="http://schemas.microsoft.com/office/drawing/2014/main" id="{7BC0FAA6-33CD-48E8-8313-819CBB259C2F}"/>
                </a:ext>
              </a:extLst>
            </p:cNvPr>
            <p:cNvSpPr/>
            <p:nvPr/>
          </p:nvSpPr>
          <p:spPr>
            <a:xfrm>
              <a:off x="969106" y="1501753"/>
              <a:ext cx="1943399" cy="786893"/>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Attention Flow Layer</a:t>
              </a:r>
            </a:p>
          </p:txBody>
        </p:sp>
        <p:sp>
          <p:nvSpPr>
            <p:cNvPr id="61" name="Rectangle 60">
              <a:extLst>
                <a:ext uri="{FF2B5EF4-FFF2-40B4-BE49-F238E27FC236}">
                  <a16:creationId xmlns:a16="http://schemas.microsoft.com/office/drawing/2014/main" id="{7995A446-9814-4B79-A3A0-16A82CF222C9}"/>
                </a:ext>
              </a:extLst>
            </p:cNvPr>
            <p:cNvSpPr/>
            <p:nvPr/>
          </p:nvSpPr>
          <p:spPr>
            <a:xfrm>
              <a:off x="969105" y="899719"/>
              <a:ext cx="1943399" cy="600771"/>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Model Encoder Layer</a:t>
              </a:r>
            </a:p>
          </p:txBody>
        </p:sp>
        <p:sp>
          <p:nvSpPr>
            <p:cNvPr id="62" name="Rectangle 61">
              <a:extLst>
                <a:ext uri="{FF2B5EF4-FFF2-40B4-BE49-F238E27FC236}">
                  <a16:creationId xmlns:a16="http://schemas.microsoft.com/office/drawing/2014/main" id="{011CBD66-0645-41A8-8B5B-D9B17E90A061}"/>
                </a:ext>
              </a:extLst>
            </p:cNvPr>
            <p:cNvSpPr/>
            <p:nvPr/>
          </p:nvSpPr>
          <p:spPr>
            <a:xfrm>
              <a:off x="969104" y="359508"/>
              <a:ext cx="1943399" cy="540212"/>
            </a:xfrm>
            <a:prstGeom prst="rect">
              <a:avLst/>
            </a:prstGeom>
            <a:ln w="3175"/>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Output Layer</a:t>
              </a:r>
            </a:p>
          </p:txBody>
        </p:sp>
        <p:sp>
          <p:nvSpPr>
            <p:cNvPr id="63" name="TextBox 62">
              <a:extLst>
                <a:ext uri="{FF2B5EF4-FFF2-40B4-BE49-F238E27FC236}">
                  <a16:creationId xmlns:a16="http://schemas.microsoft.com/office/drawing/2014/main" id="{6815EB53-106A-4C1D-9BD9-AF105C2DEF32}"/>
                </a:ext>
              </a:extLst>
            </p:cNvPr>
            <p:cNvSpPr txBox="1"/>
            <p:nvPr/>
          </p:nvSpPr>
          <p:spPr>
            <a:xfrm>
              <a:off x="3879902" y="479556"/>
              <a:ext cx="532204" cy="307777"/>
            </a:xfrm>
            <a:prstGeom prst="rect">
              <a:avLst/>
            </a:prstGeom>
            <a:noFill/>
            <a:ln>
              <a:solidFill>
                <a:schemeClr val="accent1"/>
              </a:solidFill>
            </a:ln>
          </p:spPr>
          <p:txBody>
            <a:bodyPr wrap="square" rtlCol="0">
              <a:spAutoFit/>
            </a:bodyPr>
            <a:lstStyle/>
            <a:p>
              <a:r>
                <a:rPr lang="en-US" sz="1000" b="1" dirty="0"/>
                <a:t>p</a:t>
              </a:r>
              <a:r>
                <a:rPr lang="en-US" sz="1000" b="1" baseline="-25000" dirty="0"/>
                <a:t>start</a:t>
              </a:r>
            </a:p>
          </p:txBody>
        </p:sp>
        <p:sp>
          <p:nvSpPr>
            <p:cNvPr id="64" name="TextBox 63">
              <a:extLst>
                <a:ext uri="{FF2B5EF4-FFF2-40B4-BE49-F238E27FC236}">
                  <a16:creationId xmlns:a16="http://schemas.microsoft.com/office/drawing/2014/main" id="{57F187D8-F1B3-4892-A196-8E63A9153308}"/>
                </a:ext>
              </a:extLst>
            </p:cNvPr>
            <p:cNvSpPr txBox="1"/>
            <p:nvPr/>
          </p:nvSpPr>
          <p:spPr>
            <a:xfrm>
              <a:off x="5251375" y="480554"/>
              <a:ext cx="532204" cy="329113"/>
            </a:xfrm>
            <a:prstGeom prst="rect">
              <a:avLst/>
            </a:prstGeom>
            <a:noFill/>
            <a:ln>
              <a:solidFill>
                <a:schemeClr val="accent1"/>
              </a:solidFill>
            </a:ln>
          </p:spPr>
          <p:txBody>
            <a:bodyPr wrap="square" rtlCol="0">
              <a:spAutoFit/>
            </a:bodyPr>
            <a:lstStyle/>
            <a:p>
              <a:r>
                <a:rPr lang="en-US" sz="1100" b="1" dirty="0"/>
                <a:t>p</a:t>
              </a:r>
              <a:r>
                <a:rPr lang="en-US" sz="1100" b="1" baseline="-25000" dirty="0"/>
                <a:t>end</a:t>
              </a:r>
            </a:p>
          </p:txBody>
        </p:sp>
        <p:cxnSp>
          <p:nvCxnSpPr>
            <p:cNvPr id="65" name="Connector: Elbow 64">
              <a:extLst>
                <a:ext uri="{FF2B5EF4-FFF2-40B4-BE49-F238E27FC236}">
                  <a16:creationId xmlns:a16="http://schemas.microsoft.com/office/drawing/2014/main" id="{72B89D14-5D34-43B3-862A-A4973447AE98}"/>
                </a:ext>
              </a:extLst>
            </p:cNvPr>
            <p:cNvCxnSpPr>
              <a:cxnSpLocks/>
              <a:stCxn id="41" idx="1"/>
              <a:endCxn id="63" idx="2"/>
            </p:cNvCxnSpPr>
            <p:nvPr/>
          </p:nvCxnSpPr>
          <p:spPr>
            <a:xfrm rot="10800000">
              <a:off x="4146004" y="787334"/>
              <a:ext cx="267454" cy="38875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Connector: Elbow 65">
              <a:extLst>
                <a:ext uri="{FF2B5EF4-FFF2-40B4-BE49-F238E27FC236}">
                  <a16:creationId xmlns:a16="http://schemas.microsoft.com/office/drawing/2014/main" id="{2B38E749-6B62-4130-A6CD-73BD5E03AB06}"/>
                </a:ext>
              </a:extLst>
            </p:cNvPr>
            <p:cNvCxnSpPr>
              <a:cxnSpLocks/>
              <a:stCxn id="41" idx="3"/>
              <a:endCxn id="64" idx="2"/>
            </p:cNvCxnSpPr>
            <p:nvPr/>
          </p:nvCxnSpPr>
          <p:spPr>
            <a:xfrm flipV="1">
              <a:off x="5266754" y="809667"/>
              <a:ext cx="250724" cy="36641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26185C03-363B-4346-89D3-40E62C27388F}"/>
                </a:ext>
              </a:extLst>
            </p:cNvPr>
            <p:cNvSpPr/>
            <p:nvPr/>
          </p:nvSpPr>
          <p:spPr>
            <a:xfrm>
              <a:off x="4175731" y="5479056"/>
              <a:ext cx="1524376" cy="710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Context Paragraph</a:t>
              </a:r>
            </a:p>
          </p:txBody>
        </p:sp>
        <p:sp>
          <p:nvSpPr>
            <p:cNvPr id="68" name="Rectangle 67">
              <a:extLst>
                <a:ext uri="{FF2B5EF4-FFF2-40B4-BE49-F238E27FC236}">
                  <a16:creationId xmlns:a16="http://schemas.microsoft.com/office/drawing/2014/main" id="{E4D1E8D5-D0E4-4500-A351-D9AD79034B82}"/>
                </a:ext>
              </a:extLst>
            </p:cNvPr>
            <p:cNvSpPr/>
            <p:nvPr/>
          </p:nvSpPr>
          <p:spPr>
            <a:xfrm>
              <a:off x="2912502" y="359508"/>
              <a:ext cx="6458143" cy="4863254"/>
            </a:xfrm>
            <a:prstGeom prst="rect">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FBFDE783-B4D3-4C56-9A45-C2581D04FEB4}"/>
                </a:ext>
              </a:extLst>
            </p:cNvPr>
            <p:cNvSpPr/>
            <p:nvPr/>
          </p:nvSpPr>
          <p:spPr>
            <a:xfrm>
              <a:off x="7077621" y="5468901"/>
              <a:ext cx="1524376" cy="710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Question</a:t>
              </a:r>
            </a:p>
          </p:txBody>
        </p:sp>
      </p:grpSp>
      <p:sp>
        <p:nvSpPr>
          <p:cNvPr id="5" name="Oval 4">
            <a:extLst>
              <a:ext uri="{FF2B5EF4-FFF2-40B4-BE49-F238E27FC236}">
                <a16:creationId xmlns:a16="http://schemas.microsoft.com/office/drawing/2014/main" id="{F00878E0-EBFC-4203-AD18-2C612A6CF001}"/>
              </a:ext>
            </a:extLst>
          </p:cNvPr>
          <p:cNvSpPr/>
          <p:nvPr/>
        </p:nvSpPr>
        <p:spPr>
          <a:xfrm>
            <a:off x="1075556" y="4030290"/>
            <a:ext cx="1886391" cy="923351"/>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Early Attention</a:t>
            </a:r>
          </a:p>
        </p:txBody>
      </p:sp>
      <p:sp>
        <p:nvSpPr>
          <p:cNvPr id="72" name="Oval 71">
            <a:extLst>
              <a:ext uri="{FF2B5EF4-FFF2-40B4-BE49-F238E27FC236}">
                <a16:creationId xmlns:a16="http://schemas.microsoft.com/office/drawing/2014/main" id="{E6F09B8D-3937-406C-808C-606AC2ECD13B}"/>
              </a:ext>
            </a:extLst>
          </p:cNvPr>
          <p:cNvSpPr/>
          <p:nvPr/>
        </p:nvSpPr>
        <p:spPr>
          <a:xfrm>
            <a:off x="1087061" y="2120363"/>
            <a:ext cx="1883209" cy="938220"/>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Local Convolution</a:t>
            </a:r>
          </a:p>
        </p:txBody>
      </p:sp>
      <p:sp>
        <p:nvSpPr>
          <p:cNvPr id="73" name="Arrow: Bent 72">
            <a:extLst>
              <a:ext uri="{FF2B5EF4-FFF2-40B4-BE49-F238E27FC236}">
                <a16:creationId xmlns:a16="http://schemas.microsoft.com/office/drawing/2014/main" id="{3FCB4760-4DF3-45EF-939D-9C80CDF70458}"/>
              </a:ext>
            </a:extLst>
          </p:cNvPr>
          <p:cNvSpPr/>
          <p:nvPr/>
        </p:nvSpPr>
        <p:spPr>
          <a:xfrm>
            <a:off x="2899306" y="3659115"/>
            <a:ext cx="940810" cy="477548"/>
          </a:xfrm>
          <a:prstGeom prst="ben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solidFill>
                <a:schemeClr val="tx1"/>
              </a:solidFill>
            </a:endParaRPr>
          </a:p>
        </p:txBody>
      </p:sp>
      <p:sp>
        <p:nvSpPr>
          <p:cNvPr id="74" name="Arrow: Bent 73">
            <a:extLst>
              <a:ext uri="{FF2B5EF4-FFF2-40B4-BE49-F238E27FC236}">
                <a16:creationId xmlns:a16="http://schemas.microsoft.com/office/drawing/2014/main" id="{C5A67D08-7987-45CC-96EE-11DDE787A936}"/>
              </a:ext>
            </a:extLst>
          </p:cNvPr>
          <p:cNvSpPr/>
          <p:nvPr/>
        </p:nvSpPr>
        <p:spPr>
          <a:xfrm flipV="1">
            <a:off x="2932335" y="2899860"/>
            <a:ext cx="907781" cy="464798"/>
          </a:xfrm>
          <a:prstGeom prst="ben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solidFill>
                <a:schemeClr val="tx1"/>
              </a:solidFill>
            </a:endParaRPr>
          </a:p>
        </p:txBody>
      </p:sp>
      <p:pic>
        <p:nvPicPr>
          <p:cNvPr id="13" name="Audio 12">
            <a:hlinkClick r:id="" action="ppaction://media"/>
            <a:extLst>
              <a:ext uri="{FF2B5EF4-FFF2-40B4-BE49-F238E27FC236}">
                <a16:creationId xmlns:a16="http://schemas.microsoft.com/office/drawing/2014/main" id="{0F6CEE8C-7100-46BA-926E-8C6BBED3C6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06839664"/>
      </p:ext>
    </p:extLst>
  </p:cSld>
  <p:clrMapOvr>
    <a:masterClrMapping/>
  </p:clrMapOvr>
  <mc:AlternateContent xmlns:mc="http://schemas.openxmlformats.org/markup-compatibility/2006">
    <mc:Choice xmlns:p14="http://schemas.microsoft.com/office/powerpoint/2010/main" Requires="p14">
      <p:transition spd="slow" p14:dur="2000" advTm="115578"/>
    </mc:Choice>
    <mc:Fallback>
      <p:transition spd="slow" advTm="115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385299"/>
            <a:ext cx="2831122" cy="369332"/>
          </a:xfrm>
          <a:prstGeom prst="rect">
            <a:avLst/>
          </a:prstGeom>
          <a:noFill/>
        </p:spPr>
        <p:txBody>
          <a:bodyPr wrap="square" rtlCol="0">
            <a:spAutoFit/>
          </a:bodyPr>
          <a:lstStyle/>
          <a:p>
            <a:r>
              <a:rPr lang="en-US" b="1">
                <a:solidFill>
                  <a:srgbClr val="7030A0"/>
                </a:solidFill>
              </a:rPr>
              <a:t>Results on SQuAD 2.0</a:t>
            </a:r>
            <a:endParaRPr lang="en-US" dirty="0">
              <a:solidFill>
                <a:srgbClr val="7030A0"/>
              </a:solidFill>
            </a:endParaRPr>
          </a:p>
        </p:txBody>
      </p:sp>
      <p:pic>
        <p:nvPicPr>
          <p:cNvPr id="3" name="Picture 2">
            <a:extLst>
              <a:ext uri="{FF2B5EF4-FFF2-40B4-BE49-F238E27FC236}">
                <a16:creationId xmlns:a16="http://schemas.microsoft.com/office/drawing/2014/main" id="{652A0B33-E9BA-4EED-9AB9-C30C1A05ADC9}"/>
              </a:ext>
            </a:extLst>
          </p:cNvPr>
          <p:cNvPicPr>
            <a:picLocks noChangeAspect="1"/>
          </p:cNvPicPr>
          <p:nvPr/>
        </p:nvPicPr>
        <p:blipFill>
          <a:blip r:embed="rId4"/>
          <a:stretch>
            <a:fillRect/>
          </a:stretch>
        </p:blipFill>
        <p:spPr>
          <a:xfrm>
            <a:off x="2354425" y="2259156"/>
            <a:ext cx="5772150" cy="4295775"/>
          </a:xfrm>
          <a:prstGeom prst="rect">
            <a:avLst/>
          </a:prstGeom>
        </p:spPr>
      </p:pic>
      <p:pic>
        <p:nvPicPr>
          <p:cNvPr id="4" name="Picture 3">
            <a:extLst>
              <a:ext uri="{FF2B5EF4-FFF2-40B4-BE49-F238E27FC236}">
                <a16:creationId xmlns:a16="http://schemas.microsoft.com/office/drawing/2014/main" id="{94B3B9FC-7403-46F4-BBA3-E0330EA9124E}"/>
              </a:ext>
            </a:extLst>
          </p:cNvPr>
          <p:cNvPicPr>
            <a:picLocks noChangeAspect="1"/>
          </p:cNvPicPr>
          <p:nvPr/>
        </p:nvPicPr>
        <p:blipFill>
          <a:blip r:embed="rId5"/>
          <a:stretch>
            <a:fillRect/>
          </a:stretch>
        </p:blipFill>
        <p:spPr>
          <a:xfrm>
            <a:off x="2799378" y="1063981"/>
            <a:ext cx="5143500" cy="885825"/>
          </a:xfrm>
          <a:prstGeom prst="rect">
            <a:avLst/>
          </a:prstGeom>
        </p:spPr>
      </p:pic>
      <p:pic>
        <p:nvPicPr>
          <p:cNvPr id="6" name="Audio 5">
            <a:hlinkClick r:id="" action="ppaction://media"/>
            <a:extLst>
              <a:ext uri="{FF2B5EF4-FFF2-40B4-BE49-F238E27FC236}">
                <a16:creationId xmlns:a16="http://schemas.microsoft.com/office/drawing/2014/main" id="{77FCED48-B0BE-46B3-B31C-52AD31AEC9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06486113"/>
      </p:ext>
    </p:extLst>
  </p:cSld>
  <p:clrMapOvr>
    <a:masterClrMapping/>
  </p:clrMapOvr>
  <mc:AlternateContent xmlns:mc="http://schemas.openxmlformats.org/markup-compatibility/2006">
    <mc:Choice xmlns:p14="http://schemas.microsoft.com/office/powerpoint/2010/main" Requires="p14">
      <p:transition spd="slow" p14:dur="2000" advTm="47172"/>
    </mc:Choice>
    <mc:Fallback>
      <p:transition spd="slow" advTm="47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579680"/>
            <a:ext cx="2831122" cy="369332"/>
          </a:xfrm>
          <a:prstGeom prst="rect">
            <a:avLst/>
          </a:prstGeom>
          <a:noFill/>
        </p:spPr>
        <p:txBody>
          <a:bodyPr wrap="square" rtlCol="0">
            <a:spAutoFit/>
          </a:bodyPr>
          <a:lstStyle/>
          <a:p>
            <a:r>
              <a:rPr lang="en-US" b="1" dirty="0">
                <a:solidFill>
                  <a:srgbClr val="7030A0"/>
                </a:solidFill>
              </a:rPr>
              <a:t>ECNet Ablation Study</a:t>
            </a:r>
            <a:endParaRPr lang="en-US" dirty="0">
              <a:solidFill>
                <a:srgbClr val="7030A0"/>
              </a:solidFill>
            </a:endParaRPr>
          </a:p>
        </p:txBody>
      </p:sp>
      <p:pic>
        <p:nvPicPr>
          <p:cNvPr id="5" name="Picture 4">
            <a:extLst>
              <a:ext uri="{FF2B5EF4-FFF2-40B4-BE49-F238E27FC236}">
                <a16:creationId xmlns:a16="http://schemas.microsoft.com/office/drawing/2014/main" id="{C24463B1-36C4-444A-AE4C-E4F95879A7D3}"/>
              </a:ext>
            </a:extLst>
          </p:cNvPr>
          <p:cNvPicPr>
            <a:picLocks noChangeAspect="1"/>
          </p:cNvPicPr>
          <p:nvPr/>
        </p:nvPicPr>
        <p:blipFill>
          <a:blip r:embed="rId4"/>
          <a:stretch>
            <a:fillRect/>
          </a:stretch>
        </p:blipFill>
        <p:spPr>
          <a:xfrm>
            <a:off x="2500312" y="1512725"/>
            <a:ext cx="7191375" cy="1257300"/>
          </a:xfrm>
          <a:prstGeom prst="rect">
            <a:avLst/>
          </a:prstGeom>
        </p:spPr>
      </p:pic>
      <p:sp>
        <p:nvSpPr>
          <p:cNvPr id="6" name="TextBox 5">
            <a:extLst>
              <a:ext uri="{FF2B5EF4-FFF2-40B4-BE49-F238E27FC236}">
                <a16:creationId xmlns:a16="http://schemas.microsoft.com/office/drawing/2014/main" id="{66F497E5-6552-4A2D-87E9-60D27699C359}"/>
              </a:ext>
            </a:extLst>
          </p:cNvPr>
          <p:cNvSpPr txBox="1"/>
          <p:nvPr/>
        </p:nvSpPr>
        <p:spPr>
          <a:xfrm>
            <a:off x="529493" y="3528119"/>
            <a:ext cx="2831122" cy="369332"/>
          </a:xfrm>
          <a:prstGeom prst="rect">
            <a:avLst/>
          </a:prstGeom>
          <a:noFill/>
        </p:spPr>
        <p:txBody>
          <a:bodyPr wrap="square" rtlCol="0">
            <a:spAutoFit/>
          </a:bodyPr>
          <a:lstStyle/>
          <a:p>
            <a:r>
              <a:rPr lang="en-US" b="1" dirty="0">
                <a:solidFill>
                  <a:srgbClr val="7030A0"/>
                </a:solidFill>
              </a:rPr>
              <a:t>Effect of Dropout</a:t>
            </a:r>
            <a:endParaRPr lang="en-US" dirty="0">
              <a:solidFill>
                <a:srgbClr val="7030A0"/>
              </a:solidFill>
            </a:endParaRPr>
          </a:p>
        </p:txBody>
      </p:sp>
      <p:pic>
        <p:nvPicPr>
          <p:cNvPr id="7" name="Picture 6">
            <a:extLst>
              <a:ext uri="{FF2B5EF4-FFF2-40B4-BE49-F238E27FC236}">
                <a16:creationId xmlns:a16="http://schemas.microsoft.com/office/drawing/2014/main" id="{568FB409-99A5-4274-82EB-4DC0DA7AC3F1}"/>
              </a:ext>
            </a:extLst>
          </p:cNvPr>
          <p:cNvPicPr>
            <a:picLocks noChangeAspect="1"/>
          </p:cNvPicPr>
          <p:nvPr/>
        </p:nvPicPr>
        <p:blipFill>
          <a:blip r:embed="rId5"/>
          <a:stretch>
            <a:fillRect/>
          </a:stretch>
        </p:blipFill>
        <p:spPr>
          <a:xfrm>
            <a:off x="3688313" y="4129185"/>
            <a:ext cx="3695700" cy="1524000"/>
          </a:xfrm>
          <a:prstGeom prst="rect">
            <a:avLst/>
          </a:prstGeom>
        </p:spPr>
      </p:pic>
      <p:pic>
        <p:nvPicPr>
          <p:cNvPr id="8" name="Audio 7">
            <a:hlinkClick r:id="" action="ppaction://media"/>
            <a:extLst>
              <a:ext uri="{FF2B5EF4-FFF2-40B4-BE49-F238E27FC236}">
                <a16:creationId xmlns:a16="http://schemas.microsoft.com/office/drawing/2014/main" id="{9475EC10-EC28-49BC-B29A-B257AD7B45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06870920"/>
      </p:ext>
    </p:extLst>
  </p:cSld>
  <p:clrMapOvr>
    <a:masterClrMapping/>
  </p:clrMapOvr>
  <mc:AlternateContent xmlns:mc="http://schemas.openxmlformats.org/markup-compatibility/2006">
    <mc:Choice xmlns:p14="http://schemas.microsoft.com/office/powerpoint/2010/main" Requires="p14">
      <p:transition spd="slow" p14:dur="2000" advTm="88951"/>
    </mc:Choice>
    <mc:Fallback>
      <p:transition spd="slow" advTm="88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1AB1A-7289-409F-B9D4-9C900E340D92}"/>
              </a:ext>
            </a:extLst>
          </p:cNvPr>
          <p:cNvSpPr txBox="1"/>
          <p:nvPr/>
        </p:nvSpPr>
        <p:spPr>
          <a:xfrm>
            <a:off x="529493" y="579680"/>
            <a:ext cx="2831122" cy="369332"/>
          </a:xfrm>
          <a:prstGeom prst="rect">
            <a:avLst/>
          </a:prstGeom>
          <a:noFill/>
        </p:spPr>
        <p:txBody>
          <a:bodyPr wrap="square" rtlCol="0">
            <a:spAutoFit/>
          </a:bodyPr>
          <a:lstStyle/>
          <a:p>
            <a:r>
              <a:rPr lang="en-US" b="1" dirty="0">
                <a:solidFill>
                  <a:srgbClr val="7030A0"/>
                </a:solidFill>
              </a:rPr>
              <a:t>Conclusion</a:t>
            </a:r>
            <a:endParaRPr lang="en-US" dirty="0">
              <a:solidFill>
                <a:srgbClr val="7030A0"/>
              </a:solidFill>
            </a:endParaRPr>
          </a:p>
        </p:txBody>
      </p:sp>
      <p:sp>
        <p:nvSpPr>
          <p:cNvPr id="4" name="TextBox 3">
            <a:extLst>
              <a:ext uri="{FF2B5EF4-FFF2-40B4-BE49-F238E27FC236}">
                <a16:creationId xmlns:a16="http://schemas.microsoft.com/office/drawing/2014/main" id="{49779ACC-11AC-4050-A3E3-41C1FA76BC40}"/>
              </a:ext>
            </a:extLst>
          </p:cNvPr>
          <p:cNvSpPr txBox="1"/>
          <p:nvPr/>
        </p:nvSpPr>
        <p:spPr>
          <a:xfrm>
            <a:off x="765110" y="1278294"/>
            <a:ext cx="7025951" cy="203132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7030A0"/>
                </a:solidFill>
              </a:rPr>
              <a:t>Studied the QA task</a:t>
            </a:r>
          </a:p>
          <a:p>
            <a:endParaRPr lang="en-US" dirty="0">
              <a:solidFill>
                <a:srgbClr val="7030A0"/>
              </a:solidFill>
            </a:endParaRPr>
          </a:p>
          <a:p>
            <a:pPr marL="285750" indent="-285750">
              <a:buFont typeface="Arial" panose="020B0604020202020204" pitchFamily="34" charset="0"/>
              <a:buChar char="•"/>
            </a:pPr>
            <a:r>
              <a:rPr lang="en-US" dirty="0">
                <a:solidFill>
                  <a:srgbClr val="7030A0"/>
                </a:solidFill>
              </a:rPr>
              <a:t>Propose the ECNet model </a:t>
            </a:r>
          </a:p>
          <a:p>
            <a:pPr marL="742950" lvl="1" indent="-285750">
              <a:buFont typeface="Courier New" panose="02070309020205020404" pitchFamily="49" charset="0"/>
              <a:buChar char="o"/>
            </a:pPr>
            <a:r>
              <a:rPr lang="en-US" dirty="0">
                <a:solidFill>
                  <a:srgbClr val="7030A0"/>
                </a:solidFill>
              </a:rPr>
              <a:t>Early Attention</a:t>
            </a:r>
          </a:p>
          <a:p>
            <a:pPr marL="742950" lvl="1" indent="-285750">
              <a:buFont typeface="Courier New" panose="02070309020205020404" pitchFamily="49" charset="0"/>
              <a:buChar char="o"/>
            </a:pPr>
            <a:r>
              <a:rPr lang="en-US" dirty="0">
                <a:solidFill>
                  <a:srgbClr val="7030A0"/>
                </a:solidFill>
              </a:rPr>
              <a:t>Local Convolution</a:t>
            </a:r>
          </a:p>
          <a:p>
            <a:pPr marL="742950" lvl="1" indent="-285750">
              <a:buFont typeface="Courier New" panose="02070309020205020404" pitchFamily="49" charset="0"/>
              <a:buChar char="o"/>
            </a:pPr>
            <a:endParaRPr lang="en-US" dirty="0">
              <a:solidFill>
                <a:srgbClr val="7030A0"/>
              </a:solidFill>
            </a:endParaRPr>
          </a:p>
          <a:p>
            <a:pPr marL="285750" indent="-285750">
              <a:buFont typeface="Arial" panose="020B0604020202020204" pitchFamily="34" charset="0"/>
              <a:buChar char="•"/>
            </a:pPr>
            <a:r>
              <a:rPr lang="en-US" dirty="0">
                <a:solidFill>
                  <a:srgbClr val="7030A0"/>
                </a:solidFill>
              </a:rPr>
              <a:t>Show ECNet outperforms BiDAF on SQUAD 2.0</a:t>
            </a:r>
          </a:p>
        </p:txBody>
      </p:sp>
      <p:pic>
        <p:nvPicPr>
          <p:cNvPr id="8" name="Audio 7">
            <a:hlinkClick r:id="" action="ppaction://media"/>
            <a:extLst>
              <a:ext uri="{FF2B5EF4-FFF2-40B4-BE49-F238E27FC236}">
                <a16:creationId xmlns:a16="http://schemas.microsoft.com/office/drawing/2014/main" id="{F39B35B2-3D60-4130-B0D2-0864235EBB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14763712"/>
      </p:ext>
    </p:extLst>
  </p:cSld>
  <p:clrMapOvr>
    <a:masterClrMapping/>
  </p:clrMapOvr>
  <mc:AlternateContent xmlns:mc="http://schemas.openxmlformats.org/markup-compatibility/2006">
    <mc:Choice xmlns:p14="http://schemas.microsoft.com/office/powerpoint/2010/main" Requires="p14">
      <p:transition spd="slow" p14:dur="2000" advTm="21913"/>
    </mc:Choice>
    <mc:Fallback>
      <p:transition spd="slow" advTm="21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2657</TotalTime>
  <Words>257</Words>
  <Application>Microsoft Office PowerPoint</Application>
  <PresentationFormat>Widescreen</PresentationFormat>
  <Paragraphs>62</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Abhishek Goswami</dc:creator>
  <cp:lastModifiedBy>Abhishek Goswami</cp:lastModifiedBy>
  <cp:revision>40</cp:revision>
  <dcterms:created xsi:type="dcterms:W3CDTF">2019-03-12T05:06:46Z</dcterms:created>
  <dcterms:modified xsi:type="dcterms:W3CDTF">2019-03-20T18:15:23Z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agoswami@microsoft.com</vt:lpwstr>
  </property>
  <property fmtid="{D5CDD505-2E9C-101B-9397-08002B2CF9AE}" pid="5" name="MSIP_Label_f42aa342-8706-4288-bd11-ebb85995028c_SetDate">
    <vt:lpwstr>2019-03-12T05:48:38.2749830Z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240b1a99-2403-4701-b6b8-6184c011672d</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